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5.jpg" ContentType="image/unknown"/>
  <Override PartName="/ppt/media/image10.jpg" ContentType="image/unknown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48" r:id="rId2"/>
    <p:sldId id="347" r:id="rId3"/>
    <p:sldId id="354" r:id="rId4"/>
    <p:sldId id="355" r:id="rId5"/>
    <p:sldId id="349" r:id="rId6"/>
    <p:sldId id="351" r:id="rId7"/>
    <p:sldId id="350" r:id="rId8"/>
    <p:sldId id="345" r:id="rId9"/>
    <p:sldId id="346" r:id="rId10"/>
    <p:sldId id="344" r:id="rId11"/>
    <p:sldId id="343" r:id="rId12"/>
    <p:sldId id="352" r:id="rId13"/>
    <p:sldId id="356" r:id="rId14"/>
    <p:sldId id="35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 autoAdjust="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9T17:14:43.31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0,'19'2,"0"0,-1 1,0 1,27 9,25 6,-45-13,-1 0,28 13,5 1,13-2,-41-11,34 12,-34-10,1-2,59 9,-48-10,128 20,-111-19,0-3,109-4,-64-2,9 2,-90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9T17:14:44.266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D14A8-9E6B-47D3-A2FD-289DB3501020}" type="datetimeFigureOut">
              <a:rPr lang="en-US" smtClean="0"/>
              <a:t>09-03-2023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CC859-5541-4123-BE13-C2EA91991D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745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CC859-5541-4123-BE13-C2EA91991D0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592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Arduino ကိုဇာကြောင့်လေ့လာသင့်လဲ?</a:t>
            </a:r>
          </a:p>
          <a:p>
            <a:r>
              <a:rPr lang="en-US" dirty="0"/>
              <a:t>-Can create amazing projects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[Control RGB Lights, Creating Robots, Automatic System of house(မီးထွန်း၊ကားဂိုဒေါင်တံကား၊ပန်းပင်ရေလောင်း)]</a:t>
            </a:r>
          </a:p>
          <a:p>
            <a:r>
              <a:rPr lang="en-US" dirty="0"/>
              <a:t>-Easy Programming Language</a:t>
            </a:r>
          </a:p>
          <a:p>
            <a:r>
              <a:rPr lang="en-US" dirty="0"/>
              <a:t>-Easy to learn Electronics with Arduino</a:t>
            </a:r>
          </a:p>
          <a:p>
            <a:r>
              <a:rPr lang="en-US" dirty="0"/>
              <a:t>-Arduino is a cheap and useful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CC859-5541-4123-BE13-C2EA91991D0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266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8EAED"/>
                </a:solidFill>
                <a:effectLst/>
                <a:latin typeface="Helvetica Neue"/>
              </a:rPr>
              <a:t>A sketch is </a:t>
            </a:r>
            <a:r>
              <a:rPr lang="en-US" b="0" i="0" dirty="0">
                <a:solidFill>
                  <a:srgbClr val="E2EEFF"/>
                </a:solidFill>
                <a:effectLst/>
                <a:latin typeface="Helvetica Neue"/>
              </a:rPr>
              <a:t>the name that Arduino uses for a program</a:t>
            </a:r>
            <a:r>
              <a:rPr lang="en-US" b="0" i="0" dirty="0">
                <a:solidFill>
                  <a:srgbClr val="E8EAED"/>
                </a:solidFill>
                <a:effectLst/>
                <a:latin typeface="Helvetica Neue"/>
              </a:rPr>
              <a:t>. It's the unit of code that is uploaded to and run on an Arduino board.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640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Setup function run once</a:t>
            </a:r>
          </a:p>
          <a:p>
            <a:r>
              <a:rPr lang="en-US" dirty="0"/>
              <a:t>Loop function run repeatedly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730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Setup function run once</a:t>
            </a:r>
          </a:p>
          <a:p>
            <a:r>
              <a:rPr lang="en-US" dirty="0"/>
              <a:t>Loop function run repeatedly</a:t>
            </a:r>
          </a:p>
        </p:txBody>
      </p:sp>
    </p:spTree>
    <p:extLst>
      <p:ext uri="{BB962C8B-B14F-4D97-AF65-F5344CB8AC3E}">
        <p14:creationId xmlns:p14="http://schemas.microsoft.com/office/powerpoint/2010/main" val="3179805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Arduino UNO Starter 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CC859-5541-4123-BE13-C2EA91991D0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81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C5950-63C9-4465-AE77-36B05C66D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BC3F0E-F06A-4544-A073-78DFEA23F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D138D-8BE3-45F7-B9C7-B9958214E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6202-7C81-4748-8140-C96AD7998D4C}" type="datetimeFigureOut">
              <a:rPr lang="en-US" smtClean="0"/>
              <a:t>09-03-2023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81EE5-B0E6-4935-89BB-C20CDA715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B49F6-CB8C-4444-9A76-EF0AE1E4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6B58-FE80-4B50-90F1-1AA9683ED7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586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CBAA2-FB22-4C77-A91C-9D0A2273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3B8AF3-9096-4EC6-836B-3ED95B046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947D7-33D1-4D4A-A00F-0D8D1B752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6202-7C81-4748-8140-C96AD7998D4C}" type="datetimeFigureOut">
              <a:rPr lang="en-US" smtClean="0"/>
              <a:t>09-03-2023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98492-384F-4389-98A2-597B605C5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F7016-705E-4D5F-9D23-A01F057BB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6B58-FE80-4B50-90F1-1AA9683ED7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081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C2871E-1880-48DD-8629-CB6F58B14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66714F-153D-4578-9993-1EF2E5D5D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0A3A8-C01F-469B-A909-B738EAA2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6202-7C81-4748-8140-C96AD7998D4C}" type="datetimeFigureOut">
              <a:rPr lang="en-US" smtClean="0"/>
              <a:t>09-03-2023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C3FC5-BE64-4414-B0EA-D0D05B59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370AA-26EC-4AFC-AF6A-6CA59382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6B58-FE80-4B50-90F1-1AA9683ED7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91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B49C8-FDF6-4C4B-BBC6-AD42D3DD4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099AB-B229-44BB-A09B-C49987FE2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D0405-FBE8-41BB-88DD-9C9E8AA96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6202-7C81-4748-8140-C96AD7998D4C}" type="datetimeFigureOut">
              <a:rPr lang="en-US" smtClean="0"/>
              <a:t>09-03-2023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142E9-9895-415C-9FAF-86DA7FE7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2AFA-22E0-454E-9537-B04957EE7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6B58-FE80-4B50-90F1-1AA9683ED7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13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BAE8-9C8D-4D2B-8753-E0F3667A4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54B40-AD09-472A-A0FF-91D43A5DF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69A83-234B-4E1D-A1C2-99191579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6202-7C81-4748-8140-C96AD7998D4C}" type="datetimeFigureOut">
              <a:rPr lang="en-US" smtClean="0"/>
              <a:t>09-03-2023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C80D5-623C-4448-AD15-8DB69AB72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EAD42-386D-4639-A2E8-4A38C5B9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6B58-FE80-4B50-90F1-1AA9683ED7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929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9420-87F5-4AD0-A5B1-BFACCF17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68DE8-41E8-4D7F-A564-32F6F5291C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7818A-BA7D-43AF-927C-350D9E6B6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591407-EAB3-47BD-B118-C9295D1B9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6202-7C81-4748-8140-C96AD7998D4C}" type="datetimeFigureOut">
              <a:rPr lang="en-US" smtClean="0"/>
              <a:t>09-03-2023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FE37CE-059B-4551-909E-8CB1A5D25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4E836-4456-4AF2-A544-B863A187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6B58-FE80-4B50-90F1-1AA9683ED7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820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C15DA-A181-4D89-A092-D956F31E0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E196C-88D4-47A7-80A1-8B21867F8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7F9D7-2E0E-4D02-9A8A-F5C02178D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672906-96BB-4DED-A20A-2BE300181A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0ED9DE-3150-4F86-9E79-CE81049CA3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8B3CD9-F11D-45B0-BA63-E6841EA58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6202-7C81-4748-8140-C96AD7998D4C}" type="datetimeFigureOut">
              <a:rPr lang="en-US" smtClean="0"/>
              <a:t>09-03-2023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0BAA7B-2204-4463-9E5D-F8CD0FF58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F3D0D1-9F57-4FD9-A6CA-D4B66CFD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6B58-FE80-4B50-90F1-1AA9683ED7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97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10E7-89ED-45EE-849A-EC385EE92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4EFEFD-48F7-4994-B6F4-69ED6BB58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6202-7C81-4748-8140-C96AD7998D4C}" type="datetimeFigureOut">
              <a:rPr lang="en-US" smtClean="0"/>
              <a:t>09-03-2023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E839F-5944-487C-B5A3-DA246EFCB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EC06C0-72A1-4F1C-AA6D-273AEBE63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6B58-FE80-4B50-90F1-1AA9683ED7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88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7C1BBF-C04C-402E-B8DE-116F99F39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6202-7C81-4748-8140-C96AD7998D4C}" type="datetimeFigureOut">
              <a:rPr lang="en-US" smtClean="0"/>
              <a:t>09-03-2023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46EEAB-CB39-4FD6-9D9F-B41B8521D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21C20-7194-4F98-B587-C84B6FB0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6B58-FE80-4B50-90F1-1AA9683ED7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705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D4C45-44F2-4087-8BB4-2EAFFAA12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B0815-445E-442F-BC25-DF4F642B7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C1F10-DA81-4D62-8592-2CF6A3CD8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2DB77E-3437-4B84-BE05-E2011E45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6202-7C81-4748-8140-C96AD7998D4C}" type="datetimeFigureOut">
              <a:rPr lang="en-US" smtClean="0"/>
              <a:t>09-03-2023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FEC3C-2F26-42AE-8405-0B1214775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CC62C-FFCF-47C5-BAF8-4325B8731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6B58-FE80-4B50-90F1-1AA9683ED7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10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E0B7-AA99-4A2F-96AF-1A8C2C69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DF2AD9-6D95-4ACE-A6D1-150F658D2B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EB345-B7A2-4374-AC71-DB17344E5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A553D-1A6C-48A0-B65D-ABBDFC2E3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6202-7C81-4748-8140-C96AD7998D4C}" type="datetimeFigureOut">
              <a:rPr lang="en-US" smtClean="0"/>
              <a:t>09-03-2023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792624-513D-47B6-A9C4-27269388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C314E-9FE3-4F1F-85A3-D7F0451E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6B58-FE80-4B50-90F1-1AA9683ED7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43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FCE825-EA9C-455F-B4CB-680E4A3DE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5C88E-3F61-4D08-AA0D-C6087CE96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37D45-8743-4CF6-8F03-CDDAEB429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D6202-7C81-4748-8140-C96AD7998D4C}" type="datetimeFigureOut">
              <a:rPr lang="en-US" smtClean="0"/>
              <a:t>09-03-2023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05555-8450-4E1D-A962-8ECAF3D51A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78A73-5A83-4EDE-A96E-B9710AE831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F6B58-FE80-4B50-90F1-1AA9683ED7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927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webp"/><Relationship Id="rId7" Type="http://schemas.openxmlformats.org/officeDocument/2006/relationships/image" Target="../media/image12.jpeg"/><Relationship Id="rId2" Type="http://schemas.openxmlformats.org/officeDocument/2006/relationships/image" Target="../media/image7.web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webp"/><Relationship Id="rId11" Type="http://schemas.openxmlformats.org/officeDocument/2006/relationships/image" Target="../media/image16.jp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8.web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customXml" Target="../ink/ink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CF8825-0719-41E7-87EF-F57B2C535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77AF29-02E6-43B4-BE59-58E692F1F94F}"/>
              </a:ext>
            </a:extLst>
          </p:cNvPr>
          <p:cNvSpPr txBox="1"/>
          <p:nvPr/>
        </p:nvSpPr>
        <p:spPr>
          <a:xfrm>
            <a:off x="9786109" y="5609409"/>
            <a:ext cx="2405892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009999"/>
                </a:solidFill>
              </a:rPr>
              <a:t>Present by Phyo Aung</a:t>
            </a:r>
          </a:p>
        </p:txBody>
      </p:sp>
    </p:spTree>
    <p:extLst>
      <p:ext uri="{BB962C8B-B14F-4D97-AF65-F5344CB8AC3E}">
        <p14:creationId xmlns:p14="http://schemas.microsoft.com/office/powerpoint/2010/main" val="1795662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67D91B-0B1D-419D-A5DB-F9C03C036485}"/>
              </a:ext>
            </a:extLst>
          </p:cNvPr>
          <p:cNvSpPr txBox="1"/>
          <p:nvPr/>
        </p:nvSpPr>
        <p:spPr>
          <a:xfrm>
            <a:off x="1492351" y="1643896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  <a:latin typeface="-apple-system"/>
              </a:rPr>
              <a:t>Light  sensor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  <a:latin typeface="-apple-system"/>
              </a:rPr>
              <a:t>Motion  sensor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  <a:latin typeface="-apple-system"/>
              </a:rPr>
              <a:t>Temperature  sensor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  <a:latin typeface="-apple-system"/>
              </a:rPr>
              <a:t>Magnetic fields  sensor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  <a:latin typeface="-apple-system"/>
              </a:rPr>
              <a:t>Gravity  sensor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  <a:latin typeface="-apple-system"/>
              </a:rPr>
              <a:t>Humidity  sensor</a:t>
            </a:r>
          </a:p>
          <a:p>
            <a:pPr algn="l"/>
            <a:endParaRPr lang="en-US" sz="32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78BC4-6D09-45E6-A1C3-0902D385A2C1}"/>
              </a:ext>
            </a:extLst>
          </p:cNvPr>
          <p:cNvSpPr txBox="1"/>
          <p:nvPr/>
        </p:nvSpPr>
        <p:spPr>
          <a:xfrm>
            <a:off x="6305549" y="1753196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  <a:latin typeface="-apple-system"/>
              </a:rPr>
              <a:t>Moisture  sensor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  <a:latin typeface="-apple-system"/>
              </a:rPr>
              <a:t>Vibration  sensor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  <a:latin typeface="-apple-system"/>
              </a:rPr>
              <a:t>Pressure  sensor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  <a:latin typeface="-apple-system"/>
              </a:rPr>
              <a:t>Electrical fields sensor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  <a:latin typeface="-apple-system"/>
              </a:rPr>
              <a:t>Sound sensor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  <a:latin typeface="-apple-system"/>
              </a:rPr>
              <a:t>Position sensor</a:t>
            </a:r>
            <a:endParaRPr lang="en-US" sz="2400" dirty="0">
              <a:solidFill>
                <a:srgbClr val="00B0F0"/>
              </a:solidFill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A861A-B0F9-4939-86A4-BC7150AB229E}"/>
              </a:ext>
            </a:extLst>
          </p:cNvPr>
          <p:cNvSpPr txBox="1"/>
          <p:nvPr/>
        </p:nvSpPr>
        <p:spPr>
          <a:xfrm>
            <a:off x="3048000" y="411537"/>
            <a:ext cx="60960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267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apple-system"/>
              </a:rPr>
              <a:t>Types Of Arduino Sensors</a:t>
            </a:r>
          </a:p>
        </p:txBody>
      </p:sp>
    </p:spTree>
    <p:extLst>
      <p:ext uri="{BB962C8B-B14F-4D97-AF65-F5344CB8AC3E}">
        <p14:creationId xmlns:p14="http://schemas.microsoft.com/office/powerpoint/2010/main" val="3628413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B57B861-7FF0-4E76-A233-6ABED0C20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216" y="213389"/>
            <a:ext cx="3843339" cy="25622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21077F-15C6-4152-AA97-E7080C98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965" y="2129410"/>
            <a:ext cx="3186561" cy="2390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6D4225-EF9E-4247-8990-0BA7E580E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43" y="1494502"/>
            <a:ext cx="1866900" cy="1866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3379DD-F2B8-4156-B16B-C44CF9883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"/>
            <a:ext cx="2072148" cy="14945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CF00F7-58F4-4CF8-BDB9-859A75A5C796}"/>
              </a:ext>
            </a:extLst>
          </p:cNvPr>
          <p:cNvSpPr txBox="1"/>
          <p:nvPr/>
        </p:nvSpPr>
        <p:spPr>
          <a:xfrm>
            <a:off x="58379" y="1363350"/>
            <a:ext cx="430652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2133" b="1" dirty="0"/>
              <a:t>Light Sensor (Photoresistor)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333AD-484F-4559-81D4-E0CF5C025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1224" y="1"/>
            <a:ext cx="1970777" cy="16488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1D1F6C-8FAB-41D0-A11E-754FF3B9CD01}"/>
              </a:ext>
            </a:extLst>
          </p:cNvPr>
          <p:cNvSpPr txBox="1"/>
          <p:nvPr/>
        </p:nvSpPr>
        <p:spPr>
          <a:xfrm>
            <a:off x="8282244" y="70143"/>
            <a:ext cx="430652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2133" b="1" dirty="0"/>
              <a:t>Motion Sensor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E68C97-362A-4CD5-A96F-D69E9B05B39A}"/>
              </a:ext>
            </a:extLst>
          </p:cNvPr>
          <p:cNvSpPr txBox="1"/>
          <p:nvPr/>
        </p:nvSpPr>
        <p:spPr>
          <a:xfrm>
            <a:off x="403121" y="3099095"/>
            <a:ext cx="430652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2133" b="1" dirty="0"/>
              <a:t>Temperature Sensor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9CDC3A-DA61-4461-BB31-A6A01B5BD9E9}"/>
              </a:ext>
            </a:extLst>
          </p:cNvPr>
          <p:cNvSpPr txBox="1"/>
          <p:nvPr/>
        </p:nvSpPr>
        <p:spPr>
          <a:xfrm>
            <a:off x="4382216" y="70143"/>
            <a:ext cx="430652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2133" b="1" dirty="0"/>
              <a:t>Magnetic Field Sensor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24D417-93FC-46D7-8715-E29E29933EB8}"/>
              </a:ext>
            </a:extLst>
          </p:cNvPr>
          <p:cNvSpPr txBox="1"/>
          <p:nvPr/>
        </p:nvSpPr>
        <p:spPr>
          <a:xfrm>
            <a:off x="5329089" y="2873392"/>
            <a:ext cx="430652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2133" b="1" dirty="0"/>
              <a:t>Gravity Sensor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E77472F-3A85-4899-AC5A-D7FF4806B1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9941" y="717753"/>
            <a:ext cx="2129409" cy="21294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DB2A8EC-E700-47EC-8EE6-8367F4F9E7A1}"/>
              </a:ext>
            </a:extLst>
          </p:cNvPr>
          <p:cNvSpPr txBox="1"/>
          <p:nvPr/>
        </p:nvSpPr>
        <p:spPr>
          <a:xfrm>
            <a:off x="8844593" y="2124775"/>
            <a:ext cx="430652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2133" b="1" dirty="0"/>
              <a:t>Humidity Sensor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BEEF0A0-117D-4988-88F0-BC45849BAE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4593" y="3322240"/>
            <a:ext cx="2129409" cy="212940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9CDD07A-8721-4D7D-A06C-139236590ED9}"/>
              </a:ext>
            </a:extLst>
          </p:cNvPr>
          <p:cNvSpPr txBox="1"/>
          <p:nvPr/>
        </p:nvSpPr>
        <p:spPr>
          <a:xfrm>
            <a:off x="9177479" y="5542809"/>
            <a:ext cx="430652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2133" b="1" dirty="0"/>
              <a:t>Moisture Sensor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3DB17AB-CE6B-4296-A0A7-09A48D79D7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551" y="3684883"/>
            <a:ext cx="1933575" cy="19335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0F1719B-8F84-4C31-B8E6-591A989A1F27}"/>
              </a:ext>
            </a:extLst>
          </p:cNvPr>
          <p:cNvSpPr txBox="1"/>
          <p:nvPr/>
        </p:nvSpPr>
        <p:spPr>
          <a:xfrm>
            <a:off x="403121" y="5335496"/>
            <a:ext cx="430652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2133" b="1" dirty="0"/>
              <a:t>Vibration Sensor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2E37069-57EA-4796-BBA4-963C723B33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0597" y="4617963"/>
            <a:ext cx="2235804" cy="167800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54DF5BA-468E-4560-ADEF-52E45A2AC626}"/>
              </a:ext>
            </a:extLst>
          </p:cNvPr>
          <p:cNvSpPr txBox="1"/>
          <p:nvPr/>
        </p:nvSpPr>
        <p:spPr>
          <a:xfrm>
            <a:off x="5998752" y="6230617"/>
            <a:ext cx="430652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2133" b="1" dirty="0"/>
              <a:t>Pressure Sensor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03B35F5-294F-4FCC-9FB6-F4D24332FA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0823" y="4929510"/>
            <a:ext cx="1678005" cy="167800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33C062A-7352-4354-8777-4ADEDA638959}"/>
              </a:ext>
            </a:extLst>
          </p:cNvPr>
          <p:cNvSpPr txBox="1"/>
          <p:nvPr/>
        </p:nvSpPr>
        <p:spPr>
          <a:xfrm>
            <a:off x="3092347" y="6230617"/>
            <a:ext cx="430652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2133" b="1" dirty="0"/>
              <a:t>Sound Sensor</a:t>
            </a:r>
          </a:p>
        </p:txBody>
      </p:sp>
    </p:spTree>
    <p:extLst>
      <p:ext uri="{BB962C8B-B14F-4D97-AF65-F5344CB8AC3E}">
        <p14:creationId xmlns:p14="http://schemas.microsoft.com/office/powerpoint/2010/main" val="1136468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F0DA68-713F-4DEC-9FB1-4B6D3F6C0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3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4365C6-92EC-4CAD-AA3E-9CD789211A79}"/>
              </a:ext>
            </a:extLst>
          </p:cNvPr>
          <p:cNvSpPr txBox="1"/>
          <p:nvPr/>
        </p:nvSpPr>
        <p:spPr>
          <a:xfrm>
            <a:off x="6858001" y="2808327"/>
            <a:ext cx="533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Requirements For </a:t>
            </a:r>
          </a:p>
          <a:p>
            <a:r>
              <a:rPr lang="en-US" sz="4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Project</a:t>
            </a:r>
          </a:p>
        </p:txBody>
      </p:sp>
    </p:spTree>
    <p:extLst>
      <p:ext uri="{BB962C8B-B14F-4D97-AF65-F5344CB8AC3E}">
        <p14:creationId xmlns:p14="http://schemas.microsoft.com/office/powerpoint/2010/main" val="1564570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3F98C2-5133-442A-957A-F1994F5C2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E954B6E-D08E-4520-AD6E-AF08EF1C7D30}"/>
                  </a:ext>
                </a:extLst>
              </p14:cNvPr>
              <p14:cNvContentPartPr/>
              <p14:nvPr/>
            </p14:nvContentPartPr>
            <p14:xfrm>
              <a:off x="8587752" y="6438225"/>
              <a:ext cx="499680" cy="770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E954B6E-D08E-4520-AD6E-AF08EF1C7D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33752" y="6330225"/>
                <a:ext cx="60732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BB92A5D-799D-45D7-9190-148E1ACE0098}"/>
                  </a:ext>
                </a:extLst>
              </p14:cNvPr>
              <p14:cNvContentPartPr/>
              <p14:nvPr/>
            </p14:nvContentPartPr>
            <p14:xfrm>
              <a:off x="8776032" y="6466665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BB92A5D-799D-45D7-9190-148E1ACE00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22392" y="6359025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B46D5F87-288F-400B-AB94-CC833F66DCE5}"/>
              </a:ext>
            </a:extLst>
          </p:cNvPr>
          <p:cNvSpPr/>
          <p:nvPr/>
        </p:nvSpPr>
        <p:spPr>
          <a:xfrm>
            <a:off x="8031637" y="6259399"/>
            <a:ext cx="3751868" cy="303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55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053314-F717-4093-81DA-B1AC0351B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529" y="1264024"/>
            <a:ext cx="6082553" cy="381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CEE6BE-329E-41BE-BCCD-8B16A5A59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859" y="4235823"/>
            <a:ext cx="2326342" cy="232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18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A422EB-DA0D-4C89-A881-007B102DC025}"/>
              </a:ext>
            </a:extLst>
          </p:cNvPr>
          <p:cNvSpPr txBox="1"/>
          <p:nvPr/>
        </p:nvSpPr>
        <p:spPr>
          <a:xfrm>
            <a:off x="819150" y="2677269"/>
            <a:ext cx="10096500" cy="2995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195">
              <a:lnSpc>
                <a:spcPct val="150000"/>
              </a:lnSpc>
            </a:pPr>
            <a:r>
              <a:rPr lang="en-US" sz="2133" b="1" dirty="0">
                <a:solidFill>
                  <a:srgbClr val="00B0F0"/>
                </a:solidFill>
                <a:latin typeface="Open Sans" panose="020B0606030504020204" pitchFamily="34" charset="0"/>
              </a:rPr>
              <a:t>Arduino is an open-source electronics platform based on easy-to-use hardware and software. Arduino boards are able to read inputs and turn it into an output .</a:t>
            </a:r>
          </a:p>
          <a:p>
            <a:pPr marL="203195">
              <a:lnSpc>
                <a:spcPct val="150000"/>
              </a:lnSpc>
            </a:pPr>
            <a:r>
              <a:rPr lang="en-US" sz="2133" b="1" dirty="0">
                <a:solidFill>
                  <a:srgbClr val="00B0F0"/>
                </a:solidFill>
                <a:latin typeface="Open Sans" panose="020B0606030504020204" pitchFamily="34" charset="0"/>
              </a:rPr>
              <a:t>Example – Read inputs such as Light on a sensor, a finger on a button, or a Twitter message and turns it into an output such as turning on a LED, activating a motor, publishing something online</a:t>
            </a:r>
            <a:endParaRPr lang="en-US" sz="1400" b="1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48DD8-9851-4DF6-A408-EBFE2559DA3C}"/>
              </a:ext>
            </a:extLst>
          </p:cNvPr>
          <p:cNvSpPr txBox="1"/>
          <p:nvPr/>
        </p:nvSpPr>
        <p:spPr>
          <a:xfrm>
            <a:off x="3543300" y="1290241"/>
            <a:ext cx="60960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267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Arduino?</a:t>
            </a:r>
          </a:p>
        </p:txBody>
      </p:sp>
    </p:spTree>
    <p:extLst>
      <p:ext uri="{BB962C8B-B14F-4D97-AF65-F5344CB8AC3E}">
        <p14:creationId xmlns:p14="http://schemas.microsoft.com/office/powerpoint/2010/main" val="2415544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EB8C7A-D0B3-4D1A-8D13-EBC02687FF44}"/>
              </a:ext>
            </a:extLst>
          </p:cNvPr>
          <p:cNvSpPr txBox="1"/>
          <p:nvPr/>
        </p:nvSpPr>
        <p:spPr>
          <a:xfrm>
            <a:off x="1458012" y="2505670"/>
            <a:ext cx="9275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Should We Learn Arduino?</a:t>
            </a:r>
          </a:p>
        </p:txBody>
      </p:sp>
    </p:spTree>
    <p:extLst>
      <p:ext uri="{BB962C8B-B14F-4D97-AF65-F5344CB8AC3E}">
        <p14:creationId xmlns:p14="http://schemas.microsoft.com/office/powerpoint/2010/main" val="313571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331AD0-D642-453B-AB27-6CB65FCBEE90}"/>
              </a:ext>
            </a:extLst>
          </p:cNvPr>
          <p:cNvSpPr txBox="1"/>
          <p:nvPr/>
        </p:nvSpPr>
        <p:spPr>
          <a:xfrm>
            <a:off x="520045" y="1574325"/>
            <a:ext cx="11151909" cy="3709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00B0F0"/>
                </a:solidFill>
              </a:rPr>
              <a:t>-Can Create Amazing Projects using Arduino. Example Control                    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00B0F0"/>
                </a:solidFill>
              </a:rPr>
              <a:t> RGB Lights, Creating Robots, Automatic System of house 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00B0F0"/>
                </a:solidFill>
              </a:rPr>
              <a:t>-Easy Programming Language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00B0F0"/>
                </a:solidFill>
              </a:rPr>
              <a:t>-Easy to learn Electronics with Arduino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00B0F0"/>
                </a:solidFill>
              </a:rPr>
              <a:t>-Arduino is a cheap and useful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B9712-CB7A-49D6-BF58-1BDC4ECFED02}"/>
              </a:ext>
            </a:extLst>
          </p:cNvPr>
          <p:cNvSpPr txBox="1"/>
          <p:nvPr/>
        </p:nvSpPr>
        <p:spPr>
          <a:xfrm>
            <a:off x="1458011" y="650995"/>
            <a:ext cx="9275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Should We Learn Arduino?</a:t>
            </a:r>
          </a:p>
        </p:txBody>
      </p:sp>
    </p:spTree>
    <p:extLst>
      <p:ext uri="{BB962C8B-B14F-4D97-AF65-F5344CB8AC3E}">
        <p14:creationId xmlns:p14="http://schemas.microsoft.com/office/powerpoint/2010/main" val="4020732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991B43-78B2-4AEB-827D-900AA24617A5}"/>
              </a:ext>
            </a:extLst>
          </p:cNvPr>
          <p:cNvSpPr txBox="1"/>
          <p:nvPr/>
        </p:nvSpPr>
        <p:spPr>
          <a:xfrm flipH="1">
            <a:off x="866776" y="1085849"/>
            <a:ext cx="10458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Type of Programming Language use Arduino?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12C6C1-33A4-418B-BC1C-5D9EB89A29FD}"/>
              </a:ext>
            </a:extLst>
          </p:cNvPr>
          <p:cNvSpPr txBox="1"/>
          <p:nvPr/>
        </p:nvSpPr>
        <p:spPr>
          <a:xfrm>
            <a:off x="952501" y="2412995"/>
            <a:ext cx="10458449" cy="200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33" dirty="0">
                <a:solidFill>
                  <a:srgbClr val="00B0F0"/>
                </a:solidFill>
                <a:latin typeface="Helvetica Neue"/>
              </a:rPr>
              <a:t>Arduino uses a variant of the C++ programming language. The code is written in C++ with an addition of special methods and functions. Moreover, when you create a ‘sketch’ (the name given to code files in this language), it is processed and compiled to machine language.</a:t>
            </a:r>
            <a:endParaRPr lang="en-US" sz="2133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96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B100E2-270F-4A57-8AA2-6C33DFB12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051"/>
            <a:ext cx="12192000" cy="6048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583F3-A273-487B-AA27-184D4BDA2E35}"/>
              </a:ext>
            </a:extLst>
          </p:cNvPr>
          <p:cNvSpPr txBox="1"/>
          <p:nvPr/>
        </p:nvSpPr>
        <p:spPr>
          <a:xfrm>
            <a:off x="1462088" y="152401"/>
            <a:ext cx="9267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 Structure Of Arduino </a:t>
            </a:r>
          </a:p>
        </p:txBody>
      </p:sp>
    </p:spTree>
    <p:extLst>
      <p:ext uri="{BB962C8B-B14F-4D97-AF65-F5344CB8AC3E}">
        <p14:creationId xmlns:p14="http://schemas.microsoft.com/office/powerpoint/2010/main" val="216476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B255CC-B5D5-400D-ABC2-B19B97D1044F}"/>
              </a:ext>
            </a:extLst>
          </p:cNvPr>
          <p:cNvSpPr txBox="1"/>
          <p:nvPr/>
        </p:nvSpPr>
        <p:spPr>
          <a:xfrm>
            <a:off x="1462088" y="285751"/>
            <a:ext cx="9267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 Structure Of Arduino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31B508-A1BD-4D72-8A4F-AD4D97F6F570}"/>
              </a:ext>
            </a:extLst>
          </p:cNvPr>
          <p:cNvSpPr/>
          <p:nvPr/>
        </p:nvSpPr>
        <p:spPr>
          <a:xfrm>
            <a:off x="4405313" y="1147526"/>
            <a:ext cx="2943225" cy="1000125"/>
          </a:xfrm>
          <a:prstGeom prst="rect">
            <a:avLst/>
          </a:prstGeom>
          <a:solidFill>
            <a:srgbClr val="00B0F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Structure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FA9E24-47D4-45CD-9D75-2B3FF027CC8C}"/>
              </a:ext>
            </a:extLst>
          </p:cNvPr>
          <p:cNvSpPr/>
          <p:nvPr/>
        </p:nvSpPr>
        <p:spPr>
          <a:xfrm>
            <a:off x="7351714" y="3262075"/>
            <a:ext cx="2943225" cy="1000125"/>
          </a:xfrm>
          <a:prstGeom prst="rect">
            <a:avLst/>
          </a:prstGeom>
          <a:solidFill>
            <a:srgbClr val="00B0F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Loop()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EFF3C5-5C38-4D49-9B65-7C980C7D285D}"/>
              </a:ext>
            </a:extLst>
          </p:cNvPr>
          <p:cNvSpPr/>
          <p:nvPr/>
        </p:nvSpPr>
        <p:spPr>
          <a:xfrm>
            <a:off x="1462088" y="3262075"/>
            <a:ext cx="2943225" cy="1000125"/>
          </a:xfrm>
          <a:prstGeom prst="rect">
            <a:avLst/>
          </a:prstGeom>
          <a:solidFill>
            <a:srgbClr val="00B0F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Setup() Function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47214937-01A6-4553-8C7B-3FEF6C1878E5}"/>
              </a:ext>
            </a:extLst>
          </p:cNvPr>
          <p:cNvSpPr/>
          <p:nvPr/>
        </p:nvSpPr>
        <p:spPr>
          <a:xfrm rot="2634227">
            <a:off x="4856291" y="1791921"/>
            <a:ext cx="400268" cy="1759556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F616574D-7007-4D2C-83EC-DDA89B13FA2A}"/>
              </a:ext>
            </a:extLst>
          </p:cNvPr>
          <p:cNvSpPr/>
          <p:nvPr/>
        </p:nvSpPr>
        <p:spPr>
          <a:xfrm rot="18865913">
            <a:off x="6442750" y="1709404"/>
            <a:ext cx="400268" cy="1872931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0FB975-8DCA-4C72-8CF7-209E770EAF24}"/>
              </a:ext>
            </a:extLst>
          </p:cNvPr>
          <p:cNvSpPr/>
          <p:nvPr/>
        </p:nvSpPr>
        <p:spPr>
          <a:xfrm>
            <a:off x="1462088" y="5058854"/>
            <a:ext cx="2943225" cy="1000125"/>
          </a:xfrm>
          <a:prstGeom prst="rect">
            <a:avLst/>
          </a:prstGeom>
          <a:solidFill>
            <a:srgbClr val="00B0F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Variable Declaration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F9620-74A0-4EEE-AB50-402BF295BA6A}"/>
              </a:ext>
            </a:extLst>
          </p:cNvPr>
          <p:cNvSpPr/>
          <p:nvPr/>
        </p:nvSpPr>
        <p:spPr>
          <a:xfrm>
            <a:off x="7348538" y="5058854"/>
            <a:ext cx="2943225" cy="1000125"/>
          </a:xfrm>
          <a:prstGeom prst="rect">
            <a:avLst/>
          </a:prstGeom>
          <a:solidFill>
            <a:srgbClr val="00B0F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Main Code</a:t>
            </a:r>
          </a:p>
        </p:txBody>
      </p:sp>
      <p:sp>
        <p:nvSpPr>
          <p:cNvPr id="14" name="Minus Sign 13">
            <a:extLst>
              <a:ext uri="{FF2B5EF4-FFF2-40B4-BE49-F238E27FC236}">
                <a16:creationId xmlns:a16="http://schemas.microsoft.com/office/drawing/2014/main" id="{FA9D7BE0-4C8E-443A-9AEA-18DDB196F77F}"/>
              </a:ext>
            </a:extLst>
          </p:cNvPr>
          <p:cNvSpPr/>
          <p:nvPr/>
        </p:nvSpPr>
        <p:spPr>
          <a:xfrm rot="5400000">
            <a:off x="2396073" y="4584328"/>
            <a:ext cx="1075248" cy="152401"/>
          </a:xfrm>
          <a:prstGeom prst="mathMinu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E824B651-4475-4DBA-8834-58675F1AC9AB}"/>
              </a:ext>
            </a:extLst>
          </p:cNvPr>
          <p:cNvSpPr/>
          <p:nvPr/>
        </p:nvSpPr>
        <p:spPr>
          <a:xfrm rot="5400000">
            <a:off x="8282525" y="4584328"/>
            <a:ext cx="1075248" cy="152401"/>
          </a:xfrm>
          <a:prstGeom prst="mathMinu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2853A0-B97D-4A3C-9DB2-456F7E8BC692}"/>
              </a:ext>
            </a:extLst>
          </p:cNvPr>
          <p:cNvSpPr/>
          <p:nvPr/>
        </p:nvSpPr>
        <p:spPr>
          <a:xfrm>
            <a:off x="1462088" y="5058855"/>
            <a:ext cx="2943225" cy="1000125"/>
          </a:xfrm>
          <a:prstGeom prst="rect">
            <a:avLst/>
          </a:prstGeom>
          <a:solidFill>
            <a:srgbClr val="00B0F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Variable Declaration</a:t>
            </a:r>
          </a:p>
        </p:txBody>
      </p:sp>
      <p:sp>
        <p:nvSpPr>
          <p:cNvPr id="17" name="Minus Sign 16">
            <a:extLst>
              <a:ext uri="{FF2B5EF4-FFF2-40B4-BE49-F238E27FC236}">
                <a16:creationId xmlns:a16="http://schemas.microsoft.com/office/drawing/2014/main" id="{44547821-41CA-43C7-9D60-A64074A7851D}"/>
              </a:ext>
            </a:extLst>
          </p:cNvPr>
          <p:cNvSpPr/>
          <p:nvPr/>
        </p:nvSpPr>
        <p:spPr>
          <a:xfrm rot="5400000">
            <a:off x="2396073" y="4584330"/>
            <a:ext cx="1075248" cy="152401"/>
          </a:xfrm>
          <a:prstGeom prst="mathMinu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070C2D-358C-401C-A785-E14D656ADE91}"/>
              </a:ext>
            </a:extLst>
          </p:cNvPr>
          <p:cNvSpPr/>
          <p:nvPr/>
        </p:nvSpPr>
        <p:spPr>
          <a:xfrm>
            <a:off x="7348538" y="5058855"/>
            <a:ext cx="2943225" cy="1000125"/>
          </a:xfrm>
          <a:prstGeom prst="rect">
            <a:avLst/>
          </a:prstGeom>
          <a:solidFill>
            <a:srgbClr val="00B0F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Main Code</a:t>
            </a:r>
          </a:p>
        </p:txBody>
      </p:sp>
      <p:sp>
        <p:nvSpPr>
          <p:cNvPr id="19" name="Minus Sign 18">
            <a:extLst>
              <a:ext uri="{FF2B5EF4-FFF2-40B4-BE49-F238E27FC236}">
                <a16:creationId xmlns:a16="http://schemas.microsoft.com/office/drawing/2014/main" id="{E5AE1E9C-8E9D-40E4-B24C-A77DA12F8799}"/>
              </a:ext>
            </a:extLst>
          </p:cNvPr>
          <p:cNvSpPr/>
          <p:nvPr/>
        </p:nvSpPr>
        <p:spPr>
          <a:xfrm rot="5400000">
            <a:off x="8282525" y="4584329"/>
            <a:ext cx="1075248" cy="152401"/>
          </a:xfrm>
          <a:prstGeom prst="mathMinu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C1365D-0159-47D3-B08D-19CC4D749FD3}"/>
              </a:ext>
            </a:extLst>
          </p:cNvPr>
          <p:cNvSpPr/>
          <p:nvPr/>
        </p:nvSpPr>
        <p:spPr>
          <a:xfrm>
            <a:off x="1462086" y="3262075"/>
            <a:ext cx="2943225" cy="1000125"/>
          </a:xfrm>
          <a:prstGeom prst="rect">
            <a:avLst/>
          </a:prstGeom>
          <a:solidFill>
            <a:srgbClr val="00B0F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Setup() Function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2AEBA2-1260-433E-86C5-16586F79EEC9}"/>
              </a:ext>
            </a:extLst>
          </p:cNvPr>
          <p:cNvSpPr/>
          <p:nvPr/>
        </p:nvSpPr>
        <p:spPr>
          <a:xfrm>
            <a:off x="1462088" y="5058856"/>
            <a:ext cx="2943225" cy="1000125"/>
          </a:xfrm>
          <a:prstGeom prst="rect">
            <a:avLst/>
          </a:prstGeom>
          <a:solidFill>
            <a:srgbClr val="00B0F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Variable Declaration</a:t>
            </a:r>
          </a:p>
        </p:txBody>
      </p:sp>
      <p:sp>
        <p:nvSpPr>
          <p:cNvPr id="22" name="Minus Sign 21">
            <a:extLst>
              <a:ext uri="{FF2B5EF4-FFF2-40B4-BE49-F238E27FC236}">
                <a16:creationId xmlns:a16="http://schemas.microsoft.com/office/drawing/2014/main" id="{EC068190-0BE6-43E7-BE07-4CBB1C3AEB06}"/>
              </a:ext>
            </a:extLst>
          </p:cNvPr>
          <p:cNvSpPr/>
          <p:nvPr/>
        </p:nvSpPr>
        <p:spPr>
          <a:xfrm rot="5400000">
            <a:off x="8282525" y="4584332"/>
            <a:ext cx="1075248" cy="152401"/>
          </a:xfrm>
          <a:prstGeom prst="mathMinu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28CE2-49D5-4DB1-899B-16B7A322D4AE}"/>
              </a:ext>
            </a:extLst>
          </p:cNvPr>
          <p:cNvSpPr/>
          <p:nvPr/>
        </p:nvSpPr>
        <p:spPr>
          <a:xfrm>
            <a:off x="7351714" y="3262076"/>
            <a:ext cx="2943225" cy="1000125"/>
          </a:xfrm>
          <a:prstGeom prst="rect">
            <a:avLst/>
          </a:prstGeom>
          <a:solidFill>
            <a:srgbClr val="00B0F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Loop() Function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CEDDC2C9-A748-450A-B8DB-C2D8D6CFC345}"/>
              </a:ext>
            </a:extLst>
          </p:cNvPr>
          <p:cNvSpPr/>
          <p:nvPr/>
        </p:nvSpPr>
        <p:spPr>
          <a:xfrm rot="2634227">
            <a:off x="4856291" y="1791922"/>
            <a:ext cx="400268" cy="1759556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EDA1F35B-174E-4EDF-B525-2AFC883EB9C8}"/>
              </a:ext>
            </a:extLst>
          </p:cNvPr>
          <p:cNvSpPr/>
          <p:nvPr/>
        </p:nvSpPr>
        <p:spPr>
          <a:xfrm rot="18865913">
            <a:off x="6442750" y="1709405"/>
            <a:ext cx="400268" cy="1872931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6" name="Minus Sign 25">
            <a:extLst>
              <a:ext uri="{FF2B5EF4-FFF2-40B4-BE49-F238E27FC236}">
                <a16:creationId xmlns:a16="http://schemas.microsoft.com/office/drawing/2014/main" id="{5AC8D35F-0701-4DCF-A2D6-73513127D871}"/>
              </a:ext>
            </a:extLst>
          </p:cNvPr>
          <p:cNvSpPr/>
          <p:nvPr/>
        </p:nvSpPr>
        <p:spPr>
          <a:xfrm rot="5400000">
            <a:off x="2396073" y="4584332"/>
            <a:ext cx="1075248" cy="152401"/>
          </a:xfrm>
          <a:prstGeom prst="mathMinu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5F5CBE-4C7D-4F9C-9435-5A2B50E7667A}"/>
              </a:ext>
            </a:extLst>
          </p:cNvPr>
          <p:cNvSpPr/>
          <p:nvPr/>
        </p:nvSpPr>
        <p:spPr>
          <a:xfrm>
            <a:off x="1462086" y="3262076"/>
            <a:ext cx="2943225" cy="1000125"/>
          </a:xfrm>
          <a:prstGeom prst="rect">
            <a:avLst/>
          </a:prstGeom>
          <a:solidFill>
            <a:srgbClr val="00B0F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Setup() Function</a:t>
            </a:r>
          </a:p>
        </p:txBody>
      </p:sp>
      <p:sp>
        <p:nvSpPr>
          <p:cNvPr id="28" name="Minus Sign 27">
            <a:extLst>
              <a:ext uri="{FF2B5EF4-FFF2-40B4-BE49-F238E27FC236}">
                <a16:creationId xmlns:a16="http://schemas.microsoft.com/office/drawing/2014/main" id="{096C8C5D-7D22-4859-A9B0-CEBCD8B1D12B}"/>
              </a:ext>
            </a:extLst>
          </p:cNvPr>
          <p:cNvSpPr/>
          <p:nvPr/>
        </p:nvSpPr>
        <p:spPr>
          <a:xfrm rot="5400000">
            <a:off x="8282525" y="4584333"/>
            <a:ext cx="1075248" cy="152401"/>
          </a:xfrm>
          <a:prstGeom prst="mathMinu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D7FB8B-DF2A-47E4-8E00-4EFDF8546AFD}"/>
              </a:ext>
            </a:extLst>
          </p:cNvPr>
          <p:cNvSpPr/>
          <p:nvPr/>
        </p:nvSpPr>
        <p:spPr>
          <a:xfrm>
            <a:off x="7351714" y="3262078"/>
            <a:ext cx="2943225" cy="1000125"/>
          </a:xfrm>
          <a:prstGeom prst="rect">
            <a:avLst/>
          </a:prstGeom>
          <a:solidFill>
            <a:srgbClr val="00B0F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Loop() Function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71BA8542-BC64-4BD6-B4D4-05427D822A4B}"/>
              </a:ext>
            </a:extLst>
          </p:cNvPr>
          <p:cNvSpPr/>
          <p:nvPr/>
        </p:nvSpPr>
        <p:spPr>
          <a:xfrm rot="2634227">
            <a:off x="4856291" y="1791923"/>
            <a:ext cx="400268" cy="1759556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38DBD53A-CFCE-442E-B50F-30E88A600555}"/>
              </a:ext>
            </a:extLst>
          </p:cNvPr>
          <p:cNvSpPr/>
          <p:nvPr/>
        </p:nvSpPr>
        <p:spPr>
          <a:xfrm rot="18865913">
            <a:off x="6442750" y="1709407"/>
            <a:ext cx="400268" cy="1872931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Minus Sign 31">
            <a:extLst>
              <a:ext uri="{FF2B5EF4-FFF2-40B4-BE49-F238E27FC236}">
                <a16:creationId xmlns:a16="http://schemas.microsoft.com/office/drawing/2014/main" id="{A41513AB-40D8-42CA-AF52-5043D732CE0B}"/>
              </a:ext>
            </a:extLst>
          </p:cNvPr>
          <p:cNvSpPr/>
          <p:nvPr/>
        </p:nvSpPr>
        <p:spPr>
          <a:xfrm rot="5400000">
            <a:off x="2396073" y="4584333"/>
            <a:ext cx="1075248" cy="152401"/>
          </a:xfrm>
          <a:prstGeom prst="mathMinu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CA2AF8-EE06-4AAF-93CE-F6F11C87647A}"/>
              </a:ext>
            </a:extLst>
          </p:cNvPr>
          <p:cNvSpPr/>
          <p:nvPr/>
        </p:nvSpPr>
        <p:spPr>
          <a:xfrm>
            <a:off x="1462086" y="3262078"/>
            <a:ext cx="2943225" cy="1000125"/>
          </a:xfrm>
          <a:prstGeom prst="rect">
            <a:avLst/>
          </a:prstGeom>
          <a:solidFill>
            <a:srgbClr val="00B0F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Setup() Function</a:t>
            </a:r>
          </a:p>
        </p:txBody>
      </p:sp>
    </p:spTree>
    <p:extLst>
      <p:ext uri="{BB962C8B-B14F-4D97-AF65-F5344CB8AC3E}">
        <p14:creationId xmlns:p14="http://schemas.microsoft.com/office/powerpoint/2010/main" val="2427802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18B92C-A198-4251-BF46-28FF25394E14}"/>
              </a:ext>
            </a:extLst>
          </p:cNvPr>
          <p:cNvSpPr txBox="1"/>
          <p:nvPr/>
        </p:nvSpPr>
        <p:spPr>
          <a:xfrm>
            <a:off x="409573" y="624919"/>
            <a:ext cx="7143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 Types of Arduino Boards:</a:t>
            </a:r>
          </a:p>
          <a:p>
            <a:pPr algn="l"/>
            <a:endParaRPr lang="en-US" sz="32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US" sz="32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C6DD2-835E-4D30-BF7D-10CE44C63B99}"/>
              </a:ext>
            </a:extLst>
          </p:cNvPr>
          <p:cNvSpPr txBox="1"/>
          <p:nvPr/>
        </p:nvSpPr>
        <p:spPr>
          <a:xfrm>
            <a:off x="1155700" y="1787208"/>
            <a:ext cx="6096000" cy="2626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>
              <a:lnSpc>
                <a:spcPct val="200000"/>
              </a:lnSpc>
              <a:buFontTx/>
              <a:buChar char="-"/>
            </a:pPr>
            <a:r>
              <a:rPr lang="en-US" sz="2133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UNO</a:t>
            </a:r>
          </a:p>
          <a:p>
            <a:pPr marL="380990" indent="-380990">
              <a:lnSpc>
                <a:spcPct val="200000"/>
              </a:lnSpc>
              <a:buFontTx/>
              <a:buChar char="-"/>
            </a:pPr>
            <a:r>
              <a:rPr lang="en-US" sz="2133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NANO</a:t>
            </a:r>
          </a:p>
          <a:p>
            <a:pPr marL="380990" indent="-380990">
              <a:lnSpc>
                <a:spcPct val="200000"/>
              </a:lnSpc>
              <a:buFontTx/>
              <a:buChar char="-"/>
            </a:pPr>
            <a:r>
              <a:rPr lang="en-US" sz="2133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Leonard</a:t>
            </a:r>
          </a:p>
          <a:p>
            <a:pPr marL="380990" indent="-380990">
              <a:lnSpc>
                <a:spcPct val="200000"/>
              </a:lnSpc>
              <a:buFontTx/>
              <a:buChar char="-"/>
            </a:pPr>
            <a:r>
              <a:rPr lang="en-US" sz="2133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Micro</a:t>
            </a:r>
          </a:p>
        </p:txBody>
      </p:sp>
    </p:spTree>
    <p:extLst>
      <p:ext uri="{BB962C8B-B14F-4D97-AF65-F5344CB8AC3E}">
        <p14:creationId xmlns:p14="http://schemas.microsoft.com/office/powerpoint/2010/main" val="1292764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C04F29-34AC-4D7F-91F7-F61B29369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3990975" cy="3990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74EC5E-6DE7-44C5-AF3F-3432FF5B0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674" y="1"/>
            <a:ext cx="3743327" cy="2495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6A405-3885-4FA0-B662-262098C2A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544" y="3552826"/>
            <a:ext cx="4316457" cy="323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8E9816-AF02-4358-B94F-E7048182B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43275"/>
            <a:ext cx="3514725" cy="35147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F24395-BECF-47A2-A909-099780608BF7}"/>
              </a:ext>
            </a:extLst>
          </p:cNvPr>
          <p:cNvSpPr txBox="1"/>
          <p:nvPr/>
        </p:nvSpPr>
        <p:spPr>
          <a:xfrm>
            <a:off x="2542359" y="2891870"/>
            <a:ext cx="315277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UNO Board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3A91A1-5D5D-43B4-9254-36014205CFD4}"/>
              </a:ext>
            </a:extLst>
          </p:cNvPr>
          <p:cNvSpPr txBox="1"/>
          <p:nvPr/>
        </p:nvSpPr>
        <p:spPr>
          <a:xfrm>
            <a:off x="3174183" y="5100638"/>
            <a:ext cx="315277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Micro Board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0BAB8A-F9BC-4092-AD93-731D09658388}"/>
              </a:ext>
            </a:extLst>
          </p:cNvPr>
          <p:cNvSpPr txBox="1"/>
          <p:nvPr/>
        </p:nvSpPr>
        <p:spPr>
          <a:xfrm>
            <a:off x="8743949" y="2517498"/>
            <a:ext cx="315277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NANO Board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5B2A8B-AAC5-4CB4-957C-755251CD7899}"/>
              </a:ext>
            </a:extLst>
          </p:cNvPr>
          <p:cNvSpPr txBox="1"/>
          <p:nvPr/>
        </p:nvSpPr>
        <p:spPr>
          <a:xfrm>
            <a:off x="6229352" y="6200221"/>
            <a:ext cx="343135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Leonard Board</a:t>
            </a:r>
          </a:p>
        </p:txBody>
      </p:sp>
    </p:spTree>
    <p:extLst>
      <p:ext uri="{BB962C8B-B14F-4D97-AF65-F5344CB8AC3E}">
        <p14:creationId xmlns:p14="http://schemas.microsoft.com/office/powerpoint/2010/main" val="1021442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452</Words>
  <Application>Microsoft Office PowerPoint</Application>
  <PresentationFormat>Widescreen</PresentationFormat>
  <Paragraphs>77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-apple-system</vt:lpstr>
      <vt:lpstr>Arial</vt:lpstr>
      <vt:lpstr>Calibri</vt:lpstr>
      <vt:lpstr>Calibri Light</vt:lpstr>
      <vt:lpstr>Helvetica Neue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3</cp:revision>
  <dcterms:created xsi:type="dcterms:W3CDTF">2023-03-09T04:51:13Z</dcterms:created>
  <dcterms:modified xsi:type="dcterms:W3CDTF">2023-03-09T17:16:56Z</dcterms:modified>
</cp:coreProperties>
</file>